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14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6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106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110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64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30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0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1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00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745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61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6F746-2C06-4CF7-8485-9A435BF41D24}" type="datetimeFigureOut">
              <a:rPr lang="ru-RU" smtClean="0"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C8929-E2A9-4B2C-8FE8-8D7D5AA211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48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42863"/>
            <a:ext cx="9077325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792088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200" dirty="0" smtClean="0">
                <a:solidFill>
                  <a:srgbClr val="1C1C1C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rgbClr val="1C1C1C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1C1C1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1C1C1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МБОУ «</a:t>
            </a:r>
            <a:r>
              <a:rPr lang="ru-RU" sz="22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Чувашскомайнская</a:t>
            </a:r>
            <a:r>
              <a:rPr lang="ru-RU" sz="22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ООШ»</a:t>
            </a:r>
            <a:r>
              <a:rPr lang="ru-RU" sz="2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2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Алексеевского МР РТ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700808"/>
            <a:ext cx="6400800" cy="175260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  <a:latin typeface="Times New Roman"/>
              <a:ea typeface="Calibri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У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чебный  курс «Работа с текстом»   </a:t>
            </a:r>
          </a:p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7 класс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365104"/>
            <a:ext cx="81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Горбунова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Н.А.,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категории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2024 г.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09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92696"/>
            <a:ext cx="82809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Задание 9.</a:t>
            </a:r>
            <a:endParaRPr lang="ru-RU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Соотнесите  картины известных художников с текстами 1,4,5</a:t>
            </a:r>
            <a:endParaRPr lang="ru-RU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  <p:pic>
        <p:nvPicPr>
          <p:cNvPr id="4" name="Рисунок 3" descr="Степанов Валентин Петрович. Черемуха цветёт. Картон, масло. 79х100. 1980-е. Дальневосточный художественный музей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09774"/>
            <a:ext cx="2520280" cy="2067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5afad70d7150c43ec10ce2610cd4d5a5b2b8868e-8185766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09774"/>
            <a:ext cx="2104435" cy="2570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Левитан Исаак Ильич. Черёмуха. Холст на картоне, масло. 22х31. 1880-е. Государственный Русский музей.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09774"/>
            <a:ext cx="2592288" cy="20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971600" y="413741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42881" y="4816627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4221088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429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23813"/>
            <a:ext cx="9077325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274838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нового вы для себя открыли на занятии?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Были ли у вас моменты радости, удовлетворения от своих удачных ответов?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Были ли моменты недовольства собой?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Какую пользу вы извлекли из этого занятия?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061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23813"/>
            <a:ext cx="9077325" cy="681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2690336"/>
            <a:ext cx="76328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Перевести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родной язык один из текстов 1-5 (на выбор).</a:t>
            </a: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Составить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слову  ЧЕРЁМУХА.</a:t>
            </a: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661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i?id=b7774017dfdaa6767943757c6312252acc6477d3-1256975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0" y="0"/>
            <a:ext cx="9073008" cy="681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удачного дня!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10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Будто  снежный шар бела,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 весне она цвела,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Нежный запах источала.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А когда пора  настала, 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Разом сделалась она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Вся от ягоды черна.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396381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881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1C1C1C"/>
                </a:solidFill>
                <a:effectLst/>
                <a:latin typeface="Times New Roman"/>
                <a:ea typeface="Times New Roman"/>
              </a:rPr>
              <a:t>Тема урока:</a:t>
            </a:r>
            <a:br>
              <a:rPr lang="ru-RU" i="1" dirty="0" smtClean="0">
                <a:solidFill>
                  <a:srgbClr val="1C1C1C"/>
                </a:solidFill>
                <a:effectLst/>
                <a:latin typeface="Times New Roman"/>
                <a:ea typeface="Times New Roman"/>
              </a:rPr>
            </a:br>
            <a:r>
              <a:rPr lang="ru-RU" i="1" dirty="0" smtClean="0">
                <a:solidFill>
                  <a:srgbClr val="1C1C1C"/>
                </a:solidFill>
                <a:effectLst/>
                <a:latin typeface="Times New Roman"/>
                <a:ea typeface="Times New Roman"/>
              </a:rPr>
              <a:t>«Зацвела черемуха — жди похолодания»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8147248" cy="3849291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ри помощи информационных текстов разных стилей узнаем об этом дереве много интересного, продолжим формировать умение читательской грамотности.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591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0277642"/>
              </p:ext>
            </p:extLst>
          </p:nvPr>
        </p:nvGraphicFramePr>
        <p:xfrm>
          <a:off x="611560" y="2312879"/>
          <a:ext cx="7632848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  <a:gridCol w="2952328"/>
                <a:gridCol w="1368152"/>
                <a:gridCol w="252028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Номер текста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Подписи к текстам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Стиль речи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Подтверждение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разговора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сборника стихов С.А.Есенина                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книги «Лекарственные растения»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рассказа Н.Носова «Снегири»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энциклопедии «Русская кухня»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67544" y="404664"/>
            <a:ext cx="7888378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1. 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таблице даны подписи к текстам. Заполните таблицу, предположив,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какому стилю речи относится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из текстов. Как вы догадались, откуда взяты высказывания?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Подтвердите своё суждение, пользуясь приложением 1.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846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404813"/>
            <a:ext cx="4171950" cy="5721350"/>
          </a:xfrm>
        </p:spPr>
        <p:txBody>
          <a:bodyPr>
            <a:normAutofit fontScale="4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4000" b="1" dirty="0" smtClean="0">
                <a:effectLst/>
                <a:latin typeface="Times New Roman"/>
                <a:ea typeface="Calibri"/>
                <a:cs typeface="Times New Roman"/>
              </a:rPr>
              <a:t>Задание 2.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 Воспользуйтесь текстом 3. Прочитайте фрагмент словарной статьи, в которой приводятся значения слова КИСТЬ.  Соотнесите значение слова с картинкой. Определите значение, в котором это слово употреблено в тексте. Выпишите цифру, соответствующую этому значению в приведённом  фрагменте словарной статьи. Скажите, чем отличаются многозначные слова от омонимов?</a:t>
            </a:r>
            <a:endParaRPr lang="ru-RU" sz="35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КИСТЬ</a:t>
            </a:r>
            <a:r>
              <a:rPr lang="ru-RU" sz="4000" baseline="300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, и, мн. и, ей, ж. </a:t>
            </a:r>
            <a:endParaRPr lang="ru-RU" sz="35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1. Укреплённый в рукоятке пучок ровных щетинок, волосков для нанесения на поверхность краски, клея, лака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4000" i="1" dirty="0" smtClean="0">
                <a:effectLst/>
                <a:latin typeface="Times New Roman"/>
                <a:ea typeface="Calibri"/>
                <a:cs typeface="Times New Roman"/>
              </a:rPr>
              <a:t>Кисти для акварели, для масла. Малярная к. Картина кисти Репина (написанная Репиным). Владеть кистью (уметь писать картины). </a:t>
            </a:r>
            <a:endParaRPr lang="ru-RU" sz="35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2. Украшение в виде стянутого вверху и расходящегося книзу пучка ниток, шнурков. </a:t>
            </a:r>
            <a:r>
              <a:rPr lang="ru-RU" sz="4000" i="1" dirty="0" smtClean="0">
                <a:effectLst/>
                <a:latin typeface="Times New Roman"/>
                <a:ea typeface="Calibri"/>
                <a:cs typeface="Times New Roman"/>
              </a:rPr>
              <a:t>Скатерть, кушак с кистями.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35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3. Разветвлённое соцветие (при созревании его плоды) на удлинённом стебле. </a:t>
            </a:r>
            <a:r>
              <a:rPr lang="ru-RU" sz="4000" i="1" dirty="0" smtClean="0">
                <a:effectLst/>
                <a:latin typeface="Times New Roman"/>
                <a:ea typeface="Calibri"/>
                <a:cs typeface="Times New Roman"/>
              </a:rPr>
              <a:t>Виноградная к.</a:t>
            </a:r>
            <a:endParaRPr lang="ru-RU" sz="35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4000" dirty="0" smtClean="0">
                <a:effectLst/>
                <a:latin typeface="Times New Roman"/>
                <a:ea typeface="Calibri"/>
              </a:rPr>
              <a:t>КИСТЬ</a:t>
            </a:r>
            <a:r>
              <a:rPr lang="ru-RU" sz="4000" baseline="30000" dirty="0" smtClean="0">
                <a:effectLst/>
                <a:latin typeface="Times New Roman"/>
                <a:ea typeface="Calibri"/>
              </a:rPr>
              <a:t>2</a:t>
            </a:r>
            <a:r>
              <a:rPr lang="ru-RU" sz="4000" dirty="0" smtClean="0">
                <a:effectLst/>
                <a:latin typeface="Times New Roman"/>
                <a:ea typeface="Calibri"/>
              </a:rPr>
              <a:t>, и, мн. и, ей, ж. Часть руки (у животных передней конечности) от запястья до конца пальцев. </a:t>
            </a:r>
            <a:r>
              <a:rPr lang="ru-RU" sz="4000" i="1" dirty="0" smtClean="0">
                <a:effectLst/>
                <a:latin typeface="Times New Roman"/>
                <a:ea typeface="Calibri"/>
              </a:rPr>
              <a:t>Узкая в кисти рука. | прил</a:t>
            </a:r>
            <a:r>
              <a:rPr lang="ru-RU" sz="3000" i="1" dirty="0" smtClean="0">
                <a:effectLst/>
                <a:latin typeface="Times New Roman"/>
                <a:ea typeface="Calibri"/>
              </a:rPr>
              <a:t>. кистевой, </a:t>
            </a:r>
            <a:r>
              <a:rPr lang="ru-RU" sz="3000" i="1" dirty="0" err="1" smtClean="0">
                <a:effectLst/>
                <a:latin typeface="Times New Roman"/>
                <a:ea typeface="Calibri"/>
              </a:rPr>
              <a:t>ая</a:t>
            </a:r>
            <a:r>
              <a:rPr lang="ru-RU" sz="3000" i="1" dirty="0" smtClean="0">
                <a:effectLst/>
                <a:latin typeface="Times New Roman"/>
                <a:ea typeface="Calibri"/>
              </a:rPr>
              <a:t>, </a:t>
            </a:r>
            <a:r>
              <a:rPr lang="ru-RU" sz="3000" i="1" dirty="0" err="1" smtClean="0">
                <a:effectLst/>
                <a:latin typeface="Times New Roman"/>
                <a:ea typeface="Calibri"/>
              </a:rPr>
              <a:t>ое</a:t>
            </a:r>
            <a:r>
              <a:rPr lang="ru-RU" sz="3000" i="1" dirty="0" smtClean="0">
                <a:effectLst/>
                <a:latin typeface="Times New Roman"/>
                <a:ea typeface="Calibri"/>
              </a:rPr>
              <a:t> (спец.). Кистевое ранение (в кисть).</a:t>
            </a:r>
            <a:r>
              <a:rPr lang="ru-RU" i="1" dirty="0" smtClean="0">
                <a:effectLst/>
                <a:latin typeface="Times New Roman"/>
                <a:ea typeface="Calibri"/>
              </a:rPr>
              <a:t/>
            </a:r>
            <a:br>
              <a:rPr lang="ru-RU" i="1" dirty="0" smtClean="0">
                <a:effectLst/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207938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7" t="49769" r="50773" b="4896"/>
          <a:stretch/>
        </p:blipFill>
        <p:spPr bwMode="auto">
          <a:xfrm>
            <a:off x="6444207" y="2204864"/>
            <a:ext cx="2106017" cy="1835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8377" r="26031" b="51709"/>
          <a:stretch/>
        </p:blipFill>
        <p:spPr bwMode="auto">
          <a:xfrm>
            <a:off x="4841928" y="3109912"/>
            <a:ext cx="1602279" cy="1399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65" t="51248" r="3093" b="7360"/>
          <a:stretch/>
        </p:blipFill>
        <p:spPr bwMode="auto">
          <a:xfrm>
            <a:off x="6012160" y="4590235"/>
            <a:ext cx="1656184" cy="15750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3752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786653"/>
              </p:ext>
            </p:extLst>
          </p:nvPr>
        </p:nvGraphicFramePr>
        <p:xfrm>
          <a:off x="755576" y="2204864"/>
          <a:ext cx="7272808" cy="2520280"/>
        </p:xfrm>
        <a:graphic>
          <a:graphicData uri="http://schemas.openxmlformats.org/drawingml/2006/table">
            <a:tbl>
              <a:tblPr firstRow="1" firstCol="1" bandRow="1"/>
              <a:tblGrid>
                <a:gridCol w="5760640"/>
                <a:gridCol w="1512168"/>
              </a:tblGrid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Зимой  … частыми гостями были снегири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Весной она зацветала так  пышно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8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Летом всё дерево  было осыпано светло-синими ягодами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Осенью   - это уже не дерево, а белое облако,  каким-то чудом опустившееся на землю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0011" y="454604"/>
            <a:ext cx="8713989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3.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Воспользуйтесь текстом 1. Как меняется черёмуха в течение года?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утверждения в таблице. Ели утверждение верное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напишите </a:t>
            </a: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утверждение неверное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напишите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нет.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223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166843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Задание 6.</a:t>
            </a:r>
            <a:endParaRPr lang="ru-RU" dirty="0">
              <a:ea typeface="Calibri"/>
              <a:cs typeface="Times New Roman"/>
            </a:endParaRPr>
          </a:p>
          <a:p>
            <a:pPr marL="276225"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Воспользуйтесь текстом 3. Какое утверждение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не соответствует 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содержанию текста?  Выберите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один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вариант ответа.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Черёмуха  - дерево или кустарник семейства разноцветных высотой 0,6-10 метров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Цветки белые, пятилепестковые, расположены на цветоножках, собраны в густые многоцветковые кисти, с резким черемуховым ароматом.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Черёмуха цветет в мае – июне, семена созревают в августе – сентябре.</a:t>
            </a:r>
            <a:endParaRPr lang="ru-RU" dirty="0"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Распространена в европейской части России.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4278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479728"/>
              </p:ext>
            </p:extLst>
          </p:nvPr>
        </p:nvGraphicFramePr>
        <p:xfrm>
          <a:off x="857938" y="2410820"/>
          <a:ext cx="6552729" cy="2016225"/>
        </p:xfrm>
        <a:graphic>
          <a:graphicData uri="http://schemas.openxmlformats.org/drawingml/2006/table">
            <a:tbl>
              <a:tblPr firstRow="1" firstCol="1" bandRow="1"/>
              <a:tblGrid>
                <a:gridCol w="1944216"/>
                <a:gridCol w="2393159"/>
                <a:gridCol w="2215354"/>
              </a:tblGrid>
              <a:tr h="672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Сравнения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Эпитеты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Олицетворения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marL="27622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6225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871937"/>
            <a:ext cx="8295604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7. 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Воспользуйтесь текстом 5. Опираясь на прочитанное, заполните таблицу.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этого вам нужно среди фрагментов, расположенных под таблицей,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отобрать нужные и записать их в соответствующие ячейки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0962" y="4509120"/>
            <a:ext cx="228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серебре - в росе</a:t>
            </a:r>
            <a:endParaRPr lang="ru-RU" altLang="ru-RU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роса медвяная</a:t>
            </a:r>
            <a:endParaRPr lang="ru-RU" altLang="ru-RU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черемуха завила</a:t>
            </a:r>
            <a:endParaRPr lang="ru-RU" altLang="ru-RU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ветки, что кудри</a:t>
            </a:r>
            <a:endParaRPr lang="ru-RU" altLang="ru-RU" sz="105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ветки золотистые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песенки поет</a:t>
            </a:r>
            <a:endParaRPr lang="ru-RU" alt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3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8020900" y="5419050"/>
            <a:ext cx="799572" cy="7060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26768" y="5394648"/>
            <a:ext cx="777964" cy="7304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68344" y="2938225"/>
            <a:ext cx="698376" cy="7563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07457" y="2938225"/>
            <a:ext cx="608293" cy="7603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96944" cy="1143000"/>
          </a:xfrm>
        </p:spPr>
        <p:txBody>
          <a:bodyPr>
            <a:normAutofit fontScale="90000"/>
          </a:bodyPr>
          <a:lstStyle/>
          <a:p>
            <a:pPr marL="276225">
              <a:spcAft>
                <a:spcPts val="0"/>
              </a:spcAft>
            </a:pP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2200" b="1" dirty="0" smtClean="0">
                <a:effectLst/>
                <a:latin typeface="Times New Roman"/>
                <a:ea typeface="Calibri"/>
                <a:cs typeface="Times New Roman"/>
              </a:rPr>
              <a:t>Задание 8.  </a:t>
            </a:r>
            <a:r>
              <a:rPr lang="ru-RU" sz="2200" dirty="0" smtClean="0">
                <a:effectLst/>
                <a:latin typeface="Times New Roman"/>
                <a:ea typeface="Calibri"/>
                <a:cs typeface="Times New Roman"/>
              </a:rPr>
              <a:t>Опираясь на тексты 1-5, отметьте рисунок, на котором изображены  цветы черёмухи. Возможно, вам знакомы и остальные соцветия? Подпишите их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4" name="Рисунок 3" descr="https://avatars.mds.yandex.net/i?id=1141749cbe30142b5de64649d668a2082f22924d-12422165-images-thumbs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65" y="1592506"/>
            <a:ext cx="2592288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b9443f4ddce7dea53fb5a0da31dcd48e24118cff-9821502-images-thumbs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32" y="1646657"/>
            <a:ext cx="2952328" cy="205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i?id=f0bf68765b872093874014d349fd537c7f42a3dc-12421984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21" y="4180925"/>
            <a:ext cx="288032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i?id=18b0dc0f7e5e8da0a51fead3dc15eb31-2033887-images-thumbs&amp;n=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518" y="3958045"/>
            <a:ext cx="2952328" cy="2167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40464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585</Words>
  <Application>Microsoft Office PowerPoint</Application>
  <PresentationFormat>Экран (4:3)</PresentationFormat>
  <Paragraphs>115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МБОУ «Чувашскомайнская ООШ» Алексеевского МР РТ </vt:lpstr>
      <vt:lpstr>Презентация PowerPoint</vt:lpstr>
      <vt:lpstr>Тема урока: «Зацвела черемуха — жди похолодания»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Задание 8.  Опираясь на тексты 1-5, отметьте рисунок, на котором изображены  цветы черёмухи. Возможно, вам знакомы и остальные соцветия? Подпишите их </vt:lpstr>
      <vt:lpstr>Презентация PowerPoint</vt:lpstr>
      <vt:lpstr>Презентация PowerPoint</vt:lpstr>
      <vt:lpstr>Презентация PowerPoint</vt:lpstr>
      <vt:lpstr>Спасибо за внимание! Всем удачного дня!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«Чувашскомайнская ООШ» Алексеевского МР РТ</dc:title>
  <dc:creator>Горбунова Н А</dc:creator>
  <cp:lastModifiedBy>Горбунова Н А</cp:lastModifiedBy>
  <cp:revision>8</cp:revision>
  <dcterms:created xsi:type="dcterms:W3CDTF">2024-04-29T19:43:46Z</dcterms:created>
  <dcterms:modified xsi:type="dcterms:W3CDTF">2025-04-10T08:10:27Z</dcterms:modified>
</cp:coreProperties>
</file>